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varScale="1">
        <p:scale>
          <a:sx n="110" d="100"/>
          <a:sy n="110" d="100"/>
        </p:scale>
        <p:origin x="1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userDrawn="1"/>
        </p:nvSpPr>
        <p:spPr>
          <a:xfrm>
            <a:off x="0" y="3733800"/>
            <a:ext cx="12192000" cy="3124200"/>
          </a:xfrm>
          <a:prstGeom prst="rect">
            <a:avLst/>
          </a:prstGeom>
          <a:gradFill flip="none" rotWithShape="1">
            <a:gsLst>
              <a:gs pos="44000">
                <a:srgbClr val="CBCBCB">
                  <a:alpha val="22000"/>
                </a:srgbClr>
              </a:gs>
              <a:gs pos="100000">
                <a:srgbClr val="5F5F5F">
                  <a:alpha val="19000"/>
                </a:srgbClr>
              </a:gs>
              <a:gs pos="100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718" rIns="91388" bIns="45718" rtlCol="0" anchor="ctr"/>
          <a:lstStyle/>
          <a:p>
            <a:pPr algn="ctr" defTabSz="913810"/>
            <a:endParaRPr lang="en-US" sz="1800" dirty="0">
              <a:solidFill>
                <a:prstClr val="white"/>
              </a:solidFill>
            </a:endParaRPr>
          </a:p>
        </p:txBody>
      </p:sp>
      <p:sp>
        <p:nvSpPr>
          <p:cNvPr id="2" name="Title 1"/>
          <p:cNvSpPr>
            <a:spLocks noGrp="1"/>
          </p:cNvSpPr>
          <p:nvPr>
            <p:ph type="ctrTitle"/>
          </p:nvPr>
        </p:nvSpPr>
        <p:spPr>
          <a:xfrm>
            <a:off x="914400" y="4886391"/>
            <a:ext cx="10363200" cy="610820"/>
          </a:xfrm>
        </p:spPr>
        <p:txBody>
          <a:bodyPr/>
          <a:lstStyle>
            <a:lvl1pPr algn="ctr">
              <a:defRPr lang="en-US" sz="3100" kern="1200" smtClean="0">
                <a:solidFill>
                  <a:schemeClr val="accent6"/>
                </a:solidFill>
                <a:latin typeface="+mj-lt"/>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5562600"/>
            <a:ext cx="8534400" cy="764440"/>
          </a:xfrm>
        </p:spPr>
        <p:txBody>
          <a:bodyPr>
            <a:normAutofit/>
          </a:bodyPr>
          <a:lstStyle>
            <a:lvl1pPr marL="0" indent="0" algn="ctr">
              <a:buNone/>
              <a:defRPr lang="en-US" sz="1900" kern="1200" smtClean="0">
                <a:solidFill>
                  <a:schemeClr val="tx1">
                    <a:lumMod val="65000"/>
                    <a:lumOff val="35000"/>
                  </a:schemeClr>
                </a:solidFill>
                <a:latin typeface="+mj-lt"/>
                <a:ea typeface="+mj-ea"/>
                <a:cs typeface="+mj-cs"/>
              </a:defRPr>
            </a:lvl1pPr>
            <a:lvl2pPr marL="456851" indent="0" algn="ctr">
              <a:buNone/>
              <a:defRPr>
                <a:solidFill>
                  <a:schemeClr val="tx1">
                    <a:tint val="75000"/>
                  </a:schemeClr>
                </a:solidFill>
              </a:defRPr>
            </a:lvl2pPr>
            <a:lvl3pPr marL="913734" indent="0" algn="ctr">
              <a:buNone/>
              <a:defRPr>
                <a:solidFill>
                  <a:schemeClr val="tx1">
                    <a:tint val="75000"/>
                  </a:schemeClr>
                </a:solidFill>
              </a:defRPr>
            </a:lvl3pPr>
            <a:lvl4pPr marL="1370602" indent="0" algn="ctr">
              <a:buNone/>
              <a:defRPr>
                <a:solidFill>
                  <a:schemeClr val="tx1">
                    <a:tint val="75000"/>
                  </a:schemeClr>
                </a:solidFill>
              </a:defRPr>
            </a:lvl4pPr>
            <a:lvl5pPr marL="1827469" indent="0" algn="ctr">
              <a:buNone/>
              <a:defRPr>
                <a:solidFill>
                  <a:schemeClr val="tx1">
                    <a:tint val="75000"/>
                  </a:schemeClr>
                </a:solidFill>
              </a:defRPr>
            </a:lvl5pPr>
            <a:lvl6pPr marL="2284354" indent="0" algn="ctr">
              <a:buNone/>
              <a:defRPr>
                <a:solidFill>
                  <a:schemeClr val="tx1">
                    <a:tint val="75000"/>
                  </a:schemeClr>
                </a:solidFill>
              </a:defRPr>
            </a:lvl6pPr>
            <a:lvl7pPr marL="2741202" indent="0" algn="ctr">
              <a:buNone/>
              <a:defRPr>
                <a:solidFill>
                  <a:schemeClr val="tx1">
                    <a:tint val="75000"/>
                  </a:schemeClr>
                </a:solidFill>
              </a:defRPr>
            </a:lvl7pPr>
            <a:lvl8pPr marL="3198053" indent="0" algn="ctr">
              <a:buNone/>
              <a:defRPr>
                <a:solidFill>
                  <a:schemeClr val="tx1">
                    <a:tint val="75000"/>
                  </a:schemeClr>
                </a:solidFill>
              </a:defRPr>
            </a:lvl8pPr>
            <a:lvl9pPr marL="365490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941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006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51" y="273050"/>
            <a:ext cx="4011084"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78" y="273089"/>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51" y="1435104"/>
            <a:ext cx="4011084" cy="4691063"/>
          </a:xfrm>
        </p:spPr>
        <p:txBody>
          <a:bodyPr/>
          <a:lstStyle>
            <a:lvl1pPr marL="0" indent="0">
              <a:buNone/>
              <a:defRPr sz="1500"/>
            </a:lvl1pPr>
            <a:lvl2pPr marL="456871" indent="0">
              <a:buNone/>
              <a:defRPr sz="1200"/>
            </a:lvl2pPr>
            <a:lvl3pPr marL="913773" indent="0">
              <a:buNone/>
              <a:defRPr sz="1100"/>
            </a:lvl3pPr>
            <a:lvl4pPr marL="1370658" indent="0">
              <a:buNone/>
              <a:defRPr sz="900"/>
            </a:lvl4pPr>
            <a:lvl5pPr marL="1827545" indent="0">
              <a:buNone/>
              <a:defRPr sz="900"/>
            </a:lvl5pPr>
            <a:lvl6pPr marL="2284446" indent="0">
              <a:buNone/>
              <a:defRPr sz="900"/>
            </a:lvl6pPr>
            <a:lvl7pPr marL="2741318" indent="0">
              <a:buNone/>
              <a:defRPr sz="900"/>
            </a:lvl7pPr>
            <a:lvl8pPr marL="3198187" indent="0">
              <a:buNone/>
              <a:defRPr sz="900"/>
            </a:lvl8pPr>
            <a:lvl9pPr marL="365505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4843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6871" indent="0">
              <a:buNone/>
              <a:defRPr sz="2800"/>
            </a:lvl2pPr>
            <a:lvl3pPr marL="913773" indent="0">
              <a:buNone/>
              <a:defRPr sz="2400"/>
            </a:lvl3pPr>
            <a:lvl4pPr marL="1370658" indent="0">
              <a:buNone/>
              <a:defRPr sz="2000"/>
            </a:lvl4pPr>
            <a:lvl5pPr marL="1827545" indent="0">
              <a:buNone/>
              <a:defRPr sz="2000"/>
            </a:lvl5pPr>
            <a:lvl6pPr marL="2284446" indent="0">
              <a:buNone/>
              <a:defRPr sz="2000"/>
            </a:lvl6pPr>
            <a:lvl7pPr marL="2741318" indent="0">
              <a:buNone/>
              <a:defRPr sz="2000"/>
            </a:lvl7pPr>
            <a:lvl8pPr marL="3198187" indent="0">
              <a:buNone/>
              <a:defRPr sz="2000"/>
            </a:lvl8pPr>
            <a:lvl9pPr marL="3655059" indent="0">
              <a:buNone/>
              <a:defRPr sz="2000"/>
            </a:lvl9pPr>
          </a:lstStyle>
          <a:p>
            <a:endParaRPr lang="en-US" dirty="0"/>
          </a:p>
        </p:txBody>
      </p:sp>
      <p:sp>
        <p:nvSpPr>
          <p:cNvPr id="4" name="Text Placeholder 3"/>
          <p:cNvSpPr>
            <a:spLocks noGrp="1"/>
          </p:cNvSpPr>
          <p:nvPr>
            <p:ph type="body" sz="half" idx="2"/>
          </p:nvPr>
        </p:nvSpPr>
        <p:spPr>
          <a:xfrm>
            <a:off x="2389717" y="5367375"/>
            <a:ext cx="7315200" cy="804863"/>
          </a:xfrm>
        </p:spPr>
        <p:txBody>
          <a:bodyPr/>
          <a:lstStyle>
            <a:lvl1pPr marL="0" indent="0">
              <a:buNone/>
              <a:defRPr sz="1500"/>
            </a:lvl1pPr>
            <a:lvl2pPr marL="456871" indent="0">
              <a:buNone/>
              <a:defRPr sz="1200"/>
            </a:lvl2pPr>
            <a:lvl3pPr marL="913773" indent="0">
              <a:buNone/>
              <a:defRPr sz="1100"/>
            </a:lvl3pPr>
            <a:lvl4pPr marL="1370658" indent="0">
              <a:buNone/>
              <a:defRPr sz="900"/>
            </a:lvl4pPr>
            <a:lvl5pPr marL="1827545" indent="0">
              <a:buNone/>
              <a:defRPr sz="900"/>
            </a:lvl5pPr>
            <a:lvl6pPr marL="2284446" indent="0">
              <a:buNone/>
              <a:defRPr sz="900"/>
            </a:lvl6pPr>
            <a:lvl7pPr marL="2741318" indent="0">
              <a:buNone/>
              <a:defRPr sz="900"/>
            </a:lvl7pPr>
            <a:lvl8pPr marL="3198187" indent="0">
              <a:buNone/>
              <a:defRPr sz="900"/>
            </a:lvl8pPr>
            <a:lvl9pPr marL="365505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89671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0919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2936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90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719" y="2870670"/>
            <a:ext cx="5932223" cy="711081"/>
          </a:xfrm>
        </p:spPr>
        <p:txBody>
          <a:bodyPr>
            <a:normAutofit/>
          </a:bodyPr>
          <a:lstStyle>
            <a:lvl1pPr algn="ctr">
              <a:defRPr sz="27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smtClean="0"/>
              <a:t>SlideModel.com</a:t>
            </a:r>
            <a:endParaRPr lang="en-US"/>
          </a:p>
        </p:txBody>
      </p:sp>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4599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slidemodel2">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884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3"/>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6871" indent="0" algn="ctr">
              <a:buNone/>
              <a:defRPr>
                <a:solidFill>
                  <a:schemeClr val="tx1">
                    <a:tint val="75000"/>
                  </a:schemeClr>
                </a:solidFill>
              </a:defRPr>
            </a:lvl2pPr>
            <a:lvl3pPr marL="913773" indent="0" algn="ctr">
              <a:buNone/>
              <a:defRPr>
                <a:solidFill>
                  <a:schemeClr val="tx1">
                    <a:tint val="75000"/>
                  </a:schemeClr>
                </a:solidFill>
              </a:defRPr>
            </a:lvl3pPr>
            <a:lvl4pPr marL="1370658" indent="0" algn="ctr">
              <a:buNone/>
              <a:defRPr>
                <a:solidFill>
                  <a:schemeClr val="tx1">
                    <a:tint val="75000"/>
                  </a:schemeClr>
                </a:solidFill>
              </a:defRPr>
            </a:lvl4pPr>
            <a:lvl5pPr marL="1827545" indent="0" algn="ctr">
              <a:buNone/>
              <a:defRPr>
                <a:solidFill>
                  <a:schemeClr val="tx1">
                    <a:tint val="75000"/>
                  </a:schemeClr>
                </a:solidFill>
              </a:defRPr>
            </a:lvl5pPr>
            <a:lvl6pPr marL="2284446" indent="0" algn="ctr">
              <a:buNone/>
              <a:defRPr>
                <a:solidFill>
                  <a:schemeClr val="tx1">
                    <a:tint val="75000"/>
                  </a:schemeClr>
                </a:solidFill>
              </a:defRPr>
            </a:lvl6pPr>
            <a:lvl7pPr marL="2741318" indent="0" algn="ctr">
              <a:buNone/>
              <a:defRPr>
                <a:solidFill>
                  <a:schemeClr val="tx1">
                    <a:tint val="75000"/>
                  </a:schemeClr>
                </a:solidFill>
              </a:defRPr>
            </a:lvl7pPr>
            <a:lvl8pPr marL="3198187" indent="0" algn="ctr">
              <a:buNone/>
              <a:defRPr>
                <a:solidFill>
                  <a:schemeClr val="tx1">
                    <a:tint val="75000"/>
                  </a:schemeClr>
                </a:solidFill>
              </a:defRPr>
            </a:lvl8pPr>
            <a:lvl9pPr marL="36550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34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492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6871" indent="0">
              <a:buNone/>
              <a:defRPr sz="1900">
                <a:solidFill>
                  <a:schemeClr val="tx1">
                    <a:tint val="75000"/>
                  </a:schemeClr>
                </a:solidFill>
              </a:defRPr>
            </a:lvl2pPr>
            <a:lvl3pPr marL="913773" indent="0">
              <a:buNone/>
              <a:defRPr sz="1600">
                <a:solidFill>
                  <a:schemeClr val="tx1">
                    <a:tint val="75000"/>
                  </a:schemeClr>
                </a:solidFill>
              </a:defRPr>
            </a:lvl3pPr>
            <a:lvl4pPr marL="1370658" indent="0">
              <a:buNone/>
              <a:defRPr sz="1500">
                <a:solidFill>
                  <a:schemeClr val="tx1">
                    <a:tint val="75000"/>
                  </a:schemeClr>
                </a:solidFill>
              </a:defRPr>
            </a:lvl4pPr>
            <a:lvl5pPr marL="1827545" indent="0">
              <a:buNone/>
              <a:defRPr sz="1500">
                <a:solidFill>
                  <a:schemeClr val="tx1">
                    <a:tint val="75000"/>
                  </a:schemeClr>
                </a:solidFill>
              </a:defRPr>
            </a:lvl5pPr>
            <a:lvl6pPr marL="2284446" indent="0">
              <a:buNone/>
              <a:defRPr sz="1500">
                <a:solidFill>
                  <a:schemeClr val="tx1">
                    <a:tint val="75000"/>
                  </a:schemeClr>
                </a:solidFill>
              </a:defRPr>
            </a:lvl6pPr>
            <a:lvl7pPr marL="2741318" indent="0">
              <a:buNone/>
              <a:defRPr sz="1500">
                <a:solidFill>
                  <a:schemeClr val="tx1">
                    <a:tint val="75000"/>
                  </a:schemeClr>
                </a:solidFill>
              </a:defRPr>
            </a:lvl7pPr>
            <a:lvl8pPr marL="3198187" indent="0">
              <a:buNone/>
              <a:defRPr sz="1500">
                <a:solidFill>
                  <a:schemeClr val="tx1">
                    <a:tint val="75000"/>
                  </a:schemeClr>
                </a:solidFill>
              </a:defRPr>
            </a:lvl8pPr>
            <a:lvl9pPr marL="365505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927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6859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4" y="1535114"/>
            <a:ext cx="5386917" cy="639763"/>
          </a:xfrm>
        </p:spPr>
        <p:txBody>
          <a:bodyPr anchor="b"/>
          <a:lstStyle>
            <a:lvl1pPr marL="0" indent="0">
              <a:buNone/>
              <a:defRPr sz="2400" b="1"/>
            </a:lvl1pPr>
            <a:lvl2pPr marL="456871" indent="0">
              <a:buNone/>
              <a:defRPr sz="2000" b="1"/>
            </a:lvl2pPr>
            <a:lvl3pPr marL="913773" indent="0">
              <a:buNone/>
              <a:defRPr sz="1900" b="1"/>
            </a:lvl3pPr>
            <a:lvl4pPr marL="1370658" indent="0">
              <a:buNone/>
              <a:defRPr sz="1600" b="1"/>
            </a:lvl4pPr>
            <a:lvl5pPr marL="1827545" indent="0">
              <a:buNone/>
              <a:defRPr sz="1600" b="1"/>
            </a:lvl5pPr>
            <a:lvl6pPr marL="2284446" indent="0">
              <a:buNone/>
              <a:defRPr sz="1600" b="1"/>
            </a:lvl6pPr>
            <a:lvl7pPr marL="2741318" indent="0">
              <a:buNone/>
              <a:defRPr sz="1600" b="1"/>
            </a:lvl7pPr>
            <a:lvl8pPr marL="3198187" indent="0">
              <a:buNone/>
              <a:defRPr sz="1600" b="1"/>
            </a:lvl8pPr>
            <a:lvl9pPr marL="365505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4"/>
            <a:ext cx="5389033" cy="639763"/>
          </a:xfrm>
        </p:spPr>
        <p:txBody>
          <a:bodyPr anchor="b"/>
          <a:lstStyle>
            <a:lvl1pPr marL="0" indent="0">
              <a:buNone/>
              <a:defRPr sz="2400" b="1"/>
            </a:lvl1pPr>
            <a:lvl2pPr marL="456871" indent="0">
              <a:buNone/>
              <a:defRPr sz="2000" b="1"/>
            </a:lvl2pPr>
            <a:lvl3pPr marL="913773" indent="0">
              <a:buNone/>
              <a:defRPr sz="1900" b="1"/>
            </a:lvl3pPr>
            <a:lvl4pPr marL="1370658" indent="0">
              <a:buNone/>
              <a:defRPr sz="1600" b="1"/>
            </a:lvl4pPr>
            <a:lvl5pPr marL="1827545" indent="0">
              <a:buNone/>
              <a:defRPr sz="1600" b="1"/>
            </a:lvl5pPr>
            <a:lvl6pPr marL="2284446" indent="0">
              <a:buNone/>
              <a:defRPr sz="1600" b="1"/>
            </a:lvl6pPr>
            <a:lvl7pPr marL="2741318" indent="0">
              <a:buNone/>
              <a:defRPr sz="1600" b="1"/>
            </a:lvl7pPr>
            <a:lvl8pPr marL="3198187" indent="0">
              <a:buNone/>
              <a:defRPr sz="1600" b="1"/>
            </a:lvl8pPr>
            <a:lvl9pPr marL="365505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213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title"/>
          </p:nvPr>
        </p:nvSpPr>
        <p:spPr>
          <a:xfrm>
            <a:off x="609600" y="274675"/>
            <a:ext cx="10972800" cy="715961"/>
          </a:xfrm>
        </p:spPr>
        <p:txBody>
          <a:bodyPr>
            <a:normAutofit/>
          </a:bodyPr>
          <a:lstStyle>
            <a:lvl1pPr algn="l">
              <a:defRPr sz="2800">
                <a:solidFill>
                  <a:schemeClr val="tx1">
                    <a:lumMod val="65000"/>
                    <a:lumOff val="35000"/>
                  </a:schemeClr>
                </a:solidFill>
              </a:defRPr>
            </a:lvl1pPr>
          </a:lstStyle>
          <a:p>
            <a:r>
              <a:rPr lang="en-US" smtClean="0"/>
              <a:t>Click to edit Master title style</a:t>
            </a:r>
            <a:endParaRPr lang="en-US"/>
          </a:p>
        </p:txBody>
      </p:sp>
      <p:sp>
        <p:nvSpPr>
          <p:cNvPr id="7" name="Text Placeholder 9"/>
          <p:cNvSpPr>
            <a:spLocks noGrp="1"/>
          </p:cNvSpPr>
          <p:nvPr>
            <p:ph type="body" sz="quarter" idx="13" hasCustomPrompt="1"/>
          </p:nvPr>
        </p:nvSpPr>
        <p:spPr>
          <a:xfrm>
            <a:off x="609600" y="911575"/>
            <a:ext cx="10972800" cy="508000"/>
          </a:xfrm>
        </p:spPr>
        <p:txBody>
          <a:bodyPr>
            <a:noAutofit/>
          </a:bodyPr>
          <a:lstStyle>
            <a:lvl1pPr marL="0" indent="0">
              <a:buNone/>
              <a:defRPr sz="1500">
                <a:solidFill>
                  <a:schemeClr val="tx1">
                    <a:lumMod val="65000"/>
                    <a:lumOff val="35000"/>
                  </a:schemeClr>
                </a:solidFill>
              </a:defRPr>
            </a:lvl1pPr>
          </a:lstStyle>
          <a:p>
            <a:pPr lvl="0"/>
            <a:r>
              <a:rPr lang="en-US" smtClean="0"/>
              <a:t>Subtitle</a:t>
            </a:r>
            <a:endParaRPr lang="en-US"/>
          </a:p>
        </p:txBody>
      </p:sp>
    </p:spTree>
    <p:extLst>
      <p:ext uri="{BB962C8B-B14F-4D97-AF65-F5344CB8AC3E}">
        <p14:creationId xmlns:p14="http://schemas.microsoft.com/office/powerpoint/2010/main" val="293278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title"/>
          </p:nvPr>
        </p:nvSpPr>
        <p:spPr>
          <a:xfrm>
            <a:off x="609600" y="274675"/>
            <a:ext cx="10972800" cy="715961"/>
          </a:xfrm>
        </p:spPr>
        <p:txBody>
          <a:bodyPr>
            <a:normAutofit/>
          </a:bodyPr>
          <a:lstStyle>
            <a:lvl1pPr algn="l">
              <a:defRPr sz="2800">
                <a:solidFill>
                  <a:schemeClr val="accent6"/>
                </a:solidFill>
              </a:defRPr>
            </a:lvl1pPr>
          </a:lstStyle>
          <a:p>
            <a:r>
              <a:rPr lang="en-US" dirty="0" smtClean="0"/>
              <a:t>Click to edit Master title style</a:t>
            </a:r>
            <a:endParaRPr lang="en-US" dirty="0"/>
          </a:p>
        </p:txBody>
      </p:sp>
      <p:sp>
        <p:nvSpPr>
          <p:cNvPr id="7" name="Text Placeholder 9"/>
          <p:cNvSpPr>
            <a:spLocks noGrp="1"/>
          </p:cNvSpPr>
          <p:nvPr>
            <p:ph type="body" sz="quarter" idx="13" hasCustomPrompt="1"/>
          </p:nvPr>
        </p:nvSpPr>
        <p:spPr>
          <a:xfrm>
            <a:off x="609600" y="990600"/>
            <a:ext cx="10972800" cy="508000"/>
          </a:xfrm>
        </p:spPr>
        <p:txBody>
          <a:bodyPr>
            <a:noAutofit/>
          </a:bodyPr>
          <a:lstStyle>
            <a:lvl1pPr marL="0" indent="0">
              <a:buNone/>
              <a:defRPr sz="1500">
                <a:solidFill>
                  <a:schemeClr val="bg1">
                    <a:lumMod val="50000"/>
                  </a:schemeClr>
                </a:solidFill>
              </a:defRPr>
            </a:lvl1pPr>
          </a:lstStyle>
          <a:p>
            <a:pPr lvl="0"/>
            <a:r>
              <a:rPr lang="en-US" smtClean="0"/>
              <a:t>Subtitle</a:t>
            </a:r>
            <a:endParaRPr lang="en-US"/>
          </a:p>
        </p:txBody>
      </p:sp>
    </p:spTree>
    <p:extLst>
      <p:ext uri="{BB962C8B-B14F-4D97-AF65-F5344CB8AC3E}">
        <p14:creationId xmlns:p14="http://schemas.microsoft.com/office/powerpoint/2010/main" val="772698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1176A7-B091-469C-82C8-89C693043C40}" type="datetimeFigureOut">
              <a:rPr lang="en-US" smtClean="0">
                <a:solidFill>
                  <a:prstClr val="black">
                    <a:tint val="75000"/>
                  </a:prstClr>
                </a:solidFill>
              </a:rPr>
              <a:p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939B1FA-81F2-4940-9AF3-5EAFB5D6669B}" type="slidenum">
              <a:rPr lang="en-US" smtClean="0">
                <a:solidFill>
                  <a:prstClr val="black">
                    <a:tint val="75000"/>
                  </a:prstClr>
                </a:solidFill>
              </a:rPr>
              <a:pPr/>
              <a:t>‹#›</a:t>
            </a:fld>
            <a:endParaRPr lang="en-US" dirty="0">
              <a:solidFill>
                <a:prstClr val="black">
                  <a:tint val="75000"/>
                </a:prstClr>
              </a:solidFill>
            </a:endParaRPr>
          </a:p>
        </p:txBody>
      </p:sp>
      <p:sp>
        <p:nvSpPr>
          <p:cNvPr id="6" name="Title 1"/>
          <p:cNvSpPr>
            <a:spLocks noGrp="1"/>
          </p:cNvSpPr>
          <p:nvPr>
            <p:ph type="title"/>
          </p:nvPr>
        </p:nvSpPr>
        <p:spPr>
          <a:xfrm>
            <a:off x="609600" y="274675"/>
            <a:ext cx="10972800" cy="715961"/>
          </a:xfrm>
        </p:spPr>
        <p:txBody>
          <a:bodyPr>
            <a:normAutofit/>
          </a:bodyPr>
          <a:lstStyle>
            <a:lvl1pPr algn="l">
              <a:defRPr sz="2800">
                <a:solidFill>
                  <a:schemeClr val="bg1">
                    <a:lumMod val="50000"/>
                  </a:schemeClr>
                </a:solidFill>
              </a:defRPr>
            </a:lvl1pPr>
          </a:lstStyle>
          <a:p>
            <a:r>
              <a:rPr lang="en-US" smtClean="0"/>
              <a:t>Click to edit Master title style</a:t>
            </a:r>
            <a:endParaRPr lang="en-US"/>
          </a:p>
        </p:txBody>
      </p:sp>
      <p:sp>
        <p:nvSpPr>
          <p:cNvPr id="7" name="Text Placeholder 9"/>
          <p:cNvSpPr>
            <a:spLocks noGrp="1"/>
          </p:cNvSpPr>
          <p:nvPr>
            <p:ph type="body" sz="quarter" idx="13" hasCustomPrompt="1"/>
          </p:nvPr>
        </p:nvSpPr>
        <p:spPr>
          <a:xfrm>
            <a:off x="609600" y="990600"/>
            <a:ext cx="10972800" cy="508000"/>
          </a:xfrm>
        </p:spPr>
        <p:txBody>
          <a:bodyPr>
            <a:noAutofit/>
          </a:bodyPr>
          <a:lstStyle>
            <a:lvl1pPr marL="0" indent="0">
              <a:buNone/>
              <a:defRPr sz="1500">
                <a:solidFill>
                  <a:schemeClr val="bg1">
                    <a:lumMod val="50000"/>
                  </a:schemeClr>
                </a:solidFill>
              </a:defRPr>
            </a:lvl1pPr>
          </a:lstStyle>
          <a:p>
            <a:pPr lvl="0"/>
            <a:r>
              <a:rPr lang="en-US" smtClean="0"/>
              <a:t>Subtitle</a:t>
            </a:r>
            <a:endParaRPr lang="en-US"/>
          </a:p>
        </p:txBody>
      </p:sp>
    </p:spTree>
    <p:extLst>
      <p:ext uri="{BB962C8B-B14F-4D97-AF65-F5344CB8AC3E}">
        <p14:creationId xmlns:p14="http://schemas.microsoft.com/office/powerpoint/2010/main" val="292293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75"/>
            <a:ext cx="10972800" cy="711081"/>
          </a:xfrm>
          <a:prstGeom prst="rect">
            <a:avLst/>
          </a:prstGeom>
        </p:spPr>
        <p:txBody>
          <a:bodyPr vert="horz" lIns="91384" tIns="45718" rIns="91384" bIns="45718"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138426"/>
            <a:ext cx="10972800" cy="4987739"/>
          </a:xfrm>
          <a:prstGeom prst="rect">
            <a:avLst/>
          </a:prstGeom>
        </p:spPr>
        <p:txBody>
          <a:bodyPr vert="horz" lIns="91384" tIns="45718" rIns="91384"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384" tIns="45718" rIns="91384" bIns="45718" rtlCol="0" anchor="ctr"/>
          <a:lstStyle>
            <a:lvl1pPr algn="l">
              <a:defRPr sz="1200">
                <a:solidFill>
                  <a:schemeClr val="tx1">
                    <a:tint val="75000"/>
                  </a:schemeClr>
                </a:solidFill>
              </a:defRPr>
            </a:lvl1pPr>
          </a:lstStyle>
          <a:p>
            <a:pPr defTabSz="913810"/>
            <a:fld id="{FD1176A7-B091-469C-82C8-89C693043C40}" type="datetimeFigureOut">
              <a:rPr lang="en-US" smtClean="0">
                <a:solidFill>
                  <a:prstClr val="black">
                    <a:tint val="75000"/>
                  </a:prstClr>
                </a:solidFill>
              </a:rPr>
              <a:pPr defTabSz="913810"/>
              <a:t>1/25/2024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384" tIns="45718" rIns="91384" bIns="45718" rtlCol="0" anchor="ctr"/>
          <a:lstStyle>
            <a:lvl1pPr algn="ctr">
              <a:defRPr sz="1200">
                <a:solidFill>
                  <a:schemeClr val="tx1">
                    <a:tint val="75000"/>
                  </a:schemeClr>
                </a:solidFill>
              </a:defRPr>
            </a:lvl1pPr>
          </a:lstStyle>
          <a:p>
            <a:pPr defTabSz="913810"/>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1" y="6356353"/>
            <a:ext cx="2844800" cy="365125"/>
          </a:xfrm>
          <a:prstGeom prst="rect">
            <a:avLst/>
          </a:prstGeom>
        </p:spPr>
        <p:txBody>
          <a:bodyPr vert="horz" lIns="91384" tIns="45718" rIns="91384" bIns="45718" rtlCol="0" anchor="ctr"/>
          <a:lstStyle>
            <a:lvl1pPr algn="r">
              <a:defRPr sz="1200">
                <a:solidFill>
                  <a:schemeClr val="tx1">
                    <a:tint val="75000"/>
                  </a:schemeClr>
                </a:solidFill>
              </a:defRPr>
            </a:lvl1pPr>
          </a:lstStyle>
          <a:p>
            <a:pPr defTabSz="913810"/>
            <a:fld id="{5939B1FA-81F2-4940-9AF3-5EAFB5D6669B}" type="slidenum">
              <a:rPr lang="en-US" smtClean="0">
                <a:solidFill>
                  <a:prstClr val="black">
                    <a:tint val="75000"/>
                  </a:prstClr>
                </a:solidFill>
              </a:rPr>
              <a:pPr defTabSz="913810"/>
              <a:t>‹#›</a:t>
            </a:fld>
            <a:endParaRPr lang="en-US" dirty="0">
              <a:solidFill>
                <a:prstClr val="black">
                  <a:tint val="75000"/>
                </a:prstClr>
              </a:solidFill>
            </a:endParaRPr>
          </a:p>
        </p:txBody>
      </p:sp>
    </p:spTree>
    <p:extLst>
      <p:ext uri="{BB962C8B-B14F-4D97-AF65-F5344CB8AC3E}">
        <p14:creationId xmlns:p14="http://schemas.microsoft.com/office/powerpoint/2010/main" val="392992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3773" rtl="0" eaLnBrk="1" latinLnBrk="0" hangingPunct="1">
        <a:spcBef>
          <a:spcPct val="0"/>
        </a:spcBef>
        <a:buNone/>
        <a:defRPr sz="2400" kern="1200">
          <a:solidFill>
            <a:schemeClr val="accent6"/>
          </a:solidFill>
          <a:latin typeface="+mj-lt"/>
          <a:ea typeface="+mj-ea"/>
          <a:cs typeface="+mj-cs"/>
        </a:defRPr>
      </a:lvl1pPr>
    </p:titleStyle>
    <p:bodyStyle>
      <a:lvl1pPr marL="342678" indent="-342678" algn="l" defTabSz="913773" rtl="0" eaLnBrk="1" latinLnBrk="0" hangingPunct="1">
        <a:spcBef>
          <a:spcPct val="20000"/>
        </a:spcBef>
        <a:buFont typeface="Arial" pitchFamily="34" charset="0"/>
        <a:buChar char="•"/>
        <a:defRPr sz="2700" kern="1200">
          <a:solidFill>
            <a:schemeClr val="tx1"/>
          </a:solidFill>
          <a:latin typeface="+mj-lt"/>
          <a:ea typeface="+mn-ea"/>
          <a:cs typeface="+mn-cs"/>
        </a:defRPr>
      </a:lvl1pPr>
      <a:lvl2pPr marL="742433" indent="-285565" algn="l" defTabSz="913773"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1142222" indent="-228452" algn="l" defTabSz="913773" rtl="0" eaLnBrk="1" latinLnBrk="0" hangingPunct="1">
        <a:spcBef>
          <a:spcPct val="20000"/>
        </a:spcBef>
        <a:buFont typeface="Arial" pitchFamily="34" charset="0"/>
        <a:buChar char="•"/>
        <a:defRPr sz="1900" kern="1200">
          <a:solidFill>
            <a:schemeClr val="tx1"/>
          </a:solidFill>
          <a:latin typeface="+mj-lt"/>
          <a:ea typeface="+mn-ea"/>
          <a:cs typeface="+mn-cs"/>
        </a:defRPr>
      </a:lvl3pPr>
      <a:lvl4pPr marL="1599095" indent="-228452" algn="l" defTabSz="913773" rtl="0" eaLnBrk="1" latinLnBrk="0" hangingPunct="1">
        <a:spcBef>
          <a:spcPct val="20000"/>
        </a:spcBef>
        <a:buFont typeface="Arial" pitchFamily="34" charset="0"/>
        <a:buChar char="–"/>
        <a:defRPr sz="1500" kern="1200">
          <a:solidFill>
            <a:schemeClr val="tx1"/>
          </a:solidFill>
          <a:latin typeface="+mj-lt"/>
          <a:ea typeface="+mn-ea"/>
          <a:cs typeface="+mn-cs"/>
        </a:defRPr>
      </a:lvl4pPr>
      <a:lvl5pPr marL="2055963" indent="-228452" algn="l" defTabSz="913773" rtl="0" eaLnBrk="1" latinLnBrk="0" hangingPunct="1">
        <a:spcBef>
          <a:spcPct val="20000"/>
        </a:spcBef>
        <a:buFont typeface="Arial" pitchFamily="34" charset="0"/>
        <a:buChar char="»"/>
        <a:defRPr sz="1500" kern="1200">
          <a:solidFill>
            <a:schemeClr val="tx1"/>
          </a:solidFill>
          <a:latin typeface="+mj-lt"/>
          <a:ea typeface="+mn-ea"/>
          <a:cs typeface="+mn-cs"/>
        </a:defRPr>
      </a:lvl5pPr>
      <a:lvl6pPr marL="2512865" indent="-228452" algn="l" defTabSz="9137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752" indent="-228452" algn="l" defTabSz="9137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638" indent="-228452" algn="l" defTabSz="9137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542" indent="-228452" algn="l" defTabSz="9137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773" rtl="0" eaLnBrk="1" latinLnBrk="0" hangingPunct="1">
        <a:defRPr sz="1900" kern="1200">
          <a:solidFill>
            <a:schemeClr val="tx1"/>
          </a:solidFill>
          <a:latin typeface="+mn-lt"/>
          <a:ea typeface="+mn-ea"/>
          <a:cs typeface="+mn-cs"/>
        </a:defRPr>
      </a:lvl1pPr>
      <a:lvl2pPr marL="456871" algn="l" defTabSz="913773" rtl="0" eaLnBrk="1" latinLnBrk="0" hangingPunct="1">
        <a:defRPr sz="1900" kern="1200">
          <a:solidFill>
            <a:schemeClr val="tx1"/>
          </a:solidFill>
          <a:latin typeface="+mn-lt"/>
          <a:ea typeface="+mn-ea"/>
          <a:cs typeface="+mn-cs"/>
        </a:defRPr>
      </a:lvl2pPr>
      <a:lvl3pPr marL="913773" algn="l" defTabSz="913773" rtl="0" eaLnBrk="1" latinLnBrk="0" hangingPunct="1">
        <a:defRPr sz="1900" kern="1200">
          <a:solidFill>
            <a:schemeClr val="tx1"/>
          </a:solidFill>
          <a:latin typeface="+mn-lt"/>
          <a:ea typeface="+mn-ea"/>
          <a:cs typeface="+mn-cs"/>
        </a:defRPr>
      </a:lvl3pPr>
      <a:lvl4pPr marL="1370658" algn="l" defTabSz="913773" rtl="0" eaLnBrk="1" latinLnBrk="0" hangingPunct="1">
        <a:defRPr sz="1900" kern="1200">
          <a:solidFill>
            <a:schemeClr val="tx1"/>
          </a:solidFill>
          <a:latin typeface="+mn-lt"/>
          <a:ea typeface="+mn-ea"/>
          <a:cs typeface="+mn-cs"/>
        </a:defRPr>
      </a:lvl4pPr>
      <a:lvl5pPr marL="1827545" algn="l" defTabSz="913773" rtl="0" eaLnBrk="1" latinLnBrk="0" hangingPunct="1">
        <a:defRPr sz="1900" kern="1200">
          <a:solidFill>
            <a:schemeClr val="tx1"/>
          </a:solidFill>
          <a:latin typeface="+mn-lt"/>
          <a:ea typeface="+mn-ea"/>
          <a:cs typeface="+mn-cs"/>
        </a:defRPr>
      </a:lvl5pPr>
      <a:lvl6pPr marL="2284446" algn="l" defTabSz="913773" rtl="0" eaLnBrk="1" latinLnBrk="0" hangingPunct="1">
        <a:defRPr sz="1900" kern="1200">
          <a:solidFill>
            <a:schemeClr val="tx1"/>
          </a:solidFill>
          <a:latin typeface="+mn-lt"/>
          <a:ea typeface="+mn-ea"/>
          <a:cs typeface="+mn-cs"/>
        </a:defRPr>
      </a:lvl6pPr>
      <a:lvl7pPr marL="2741318" algn="l" defTabSz="913773" rtl="0" eaLnBrk="1" latinLnBrk="0" hangingPunct="1">
        <a:defRPr sz="1900" kern="1200">
          <a:solidFill>
            <a:schemeClr val="tx1"/>
          </a:solidFill>
          <a:latin typeface="+mn-lt"/>
          <a:ea typeface="+mn-ea"/>
          <a:cs typeface="+mn-cs"/>
        </a:defRPr>
      </a:lvl7pPr>
      <a:lvl8pPr marL="3198187" algn="l" defTabSz="913773" rtl="0" eaLnBrk="1" latinLnBrk="0" hangingPunct="1">
        <a:defRPr sz="1900" kern="1200">
          <a:solidFill>
            <a:schemeClr val="tx1"/>
          </a:solidFill>
          <a:latin typeface="+mn-lt"/>
          <a:ea typeface="+mn-ea"/>
          <a:cs typeface="+mn-cs"/>
        </a:defRPr>
      </a:lvl8pPr>
      <a:lvl9pPr marL="3655059" algn="l" defTabSz="91377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609600" y="414640"/>
            <a:ext cx="10972800" cy="711081"/>
          </a:xfrm>
        </p:spPr>
        <p:txBody>
          <a:bodyPr>
            <a:normAutofit/>
          </a:bodyPr>
          <a:lstStyle/>
          <a:p>
            <a:pPr algn="ctr"/>
            <a:r>
              <a:rPr lang="en-US" sz="4000" b="1" dirty="0" smtClean="0">
                <a:solidFill>
                  <a:schemeClr val="tx1"/>
                </a:solidFill>
                <a:effectLst>
                  <a:outerShdw blurRad="38100" dist="38100" dir="2700000" algn="tl">
                    <a:srgbClr val="000000">
                      <a:alpha val="43137"/>
                    </a:srgbClr>
                  </a:outerShdw>
                </a:effectLst>
              </a:rPr>
              <a:t>2022 COMMUNITY NEEDS ASSESSMENT</a:t>
            </a:r>
            <a:endParaRPr lang="en-US" sz="4000" b="1" dirty="0">
              <a:solidFill>
                <a:schemeClr val="tx1"/>
              </a:solidFill>
              <a:effectLst>
                <a:outerShdw blurRad="38100" dist="38100" dir="2700000" algn="tl">
                  <a:srgbClr val="000000">
                    <a:alpha val="43137"/>
                  </a:srgbClr>
                </a:outerShdw>
              </a:effectLst>
            </a:endParaRPr>
          </a:p>
        </p:txBody>
      </p:sp>
      <p:pic>
        <p:nvPicPr>
          <p:cNvPr id="11" name="Content Placeholder 10"/>
          <p:cNvPicPr>
            <a:picLocks noGrp="1" noChangeAspect="1"/>
          </p:cNvPicPr>
          <p:nvPr>
            <p:ph sz="half" idx="1"/>
          </p:nvPr>
        </p:nvPicPr>
        <p:blipFill>
          <a:blip r:embed="rId2"/>
          <a:stretch>
            <a:fillRect/>
          </a:stretch>
        </p:blipFill>
        <p:spPr>
          <a:xfrm>
            <a:off x="87103" y="1352939"/>
            <a:ext cx="3617150" cy="5290457"/>
          </a:xfrm>
          <a:prstGeom prst="rect">
            <a:avLst/>
          </a:prstGeom>
        </p:spPr>
      </p:pic>
      <p:sp>
        <p:nvSpPr>
          <p:cNvPr id="17" name="Content Placeholder 16"/>
          <p:cNvSpPr>
            <a:spLocks noGrp="1"/>
          </p:cNvSpPr>
          <p:nvPr>
            <p:ph sz="half" idx="2"/>
          </p:nvPr>
        </p:nvSpPr>
        <p:spPr>
          <a:xfrm>
            <a:off x="3480318" y="1600202"/>
            <a:ext cx="8173609" cy="5043194"/>
          </a:xfrm>
        </p:spPr>
        <p:txBody>
          <a:bodyPr>
            <a:normAutofit/>
          </a:bodyPr>
          <a:lstStyle/>
          <a:p>
            <a:pPr marL="0" lvl="0" indent="0">
              <a:buNone/>
            </a:pPr>
            <a:r>
              <a:rPr lang="en-US" sz="2200" b="1" dirty="0">
                <a:solidFill>
                  <a:prstClr val="black"/>
                </a:solidFill>
              </a:rPr>
              <a:t>IRS regulation Section 501(r)(3) requires that every three years a hospital conduct a Community Health Needs Assessment (CHNA)that takes into account input from those representing the broad interests of the community served by the hospital, including those with special knowledge or expertise in public health. Over the last 9 months staff from Community Relations, in collaboration with representatives from 13 community partners have conducted a broad assessment of community needs on behalf of Exeter Hospital, Core Physicians and Rockingham VNA &amp; Hospice</a:t>
            </a:r>
          </a:p>
          <a:p>
            <a:pPr marL="0" lvl="0" indent="0">
              <a:buNone/>
            </a:pPr>
            <a:endParaRPr lang="en-US" sz="1000" b="1" dirty="0">
              <a:solidFill>
                <a:prstClr val="black"/>
              </a:solidFill>
            </a:endParaRPr>
          </a:p>
          <a:p>
            <a:pPr marL="0" lvl="0" indent="0">
              <a:buNone/>
            </a:pPr>
            <a:r>
              <a:rPr lang="en-US" sz="1900" b="1" dirty="0">
                <a:solidFill>
                  <a:prstClr val="black"/>
                </a:solidFill>
              </a:rPr>
              <a:t>The FY2022 CHNA focused on the identifying needs in our shared service area of Rockingham County.</a:t>
            </a:r>
          </a:p>
          <a:p>
            <a:pPr marL="0" lvl="0" indent="0">
              <a:buNone/>
            </a:pPr>
            <a:endParaRPr lang="en-US" sz="1000" b="1" dirty="0">
              <a:solidFill>
                <a:prstClr val="black"/>
              </a:solidFill>
            </a:endParaRPr>
          </a:p>
          <a:p>
            <a:pPr marL="0" lvl="0" indent="0">
              <a:buNone/>
            </a:pPr>
            <a:r>
              <a:rPr lang="en-US" sz="1900" b="1" dirty="0">
                <a:solidFill>
                  <a:prstClr val="black"/>
                </a:solidFill>
              </a:rPr>
              <a:t>The assessment included: 28 Key Leader Interviews,  1,255 of surveys as well as four community forums with a total of 38 participants.</a:t>
            </a:r>
          </a:p>
          <a:p>
            <a:pPr marL="0" indent="0">
              <a:buNone/>
            </a:pPr>
            <a:endParaRPr lang="en-US" dirty="0"/>
          </a:p>
        </p:txBody>
      </p:sp>
      <p:sp>
        <p:nvSpPr>
          <p:cNvPr id="18" name="TextBox 17"/>
          <p:cNvSpPr txBox="1"/>
          <p:nvPr/>
        </p:nvSpPr>
        <p:spPr>
          <a:xfrm>
            <a:off x="905069" y="2055529"/>
            <a:ext cx="1645920" cy="18288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624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solidFill>
                  <a:schemeClr val="tx1"/>
                </a:solidFill>
                <a:effectLst>
                  <a:outerShdw blurRad="38100" dist="38100" dir="2700000" algn="tl">
                    <a:srgbClr val="000000">
                      <a:alpha val="43137"/>
                    </a:srgbClr>
                  </a:outerShdw>
                </a:effectLst>
              </a:rPr>
              <a:t>2022 COMMUNITY NEEDS ASSESSMENT:  TOP NEEDS FROM THE COMMUNITY</a:t>
            </a:r>
            <a:endParaRPr lang="en-US" b="1" dirty="0">
              <a:solidFill>
                <a:schemeClr val="tx1"/>
              </a:solidFill>
              <a:effectLst>
                <a:outerShdw blurRad="38100" dist="38100" dir="2700000" algn="tl">
                  <a:srgbClr val="000000">
                    <a:alpha val="43137"/>
                  </a:srgbClr>
                </a:outerShdw>
              </a:effectLst>
            </a:endParaRPr>
          </a:p>
        </p:txBody>
      </p:sp>
      <p:sp>
        <p:nvSpPr>
          <p:cNvPr id="12" name="Content Placeholder 11"/>
          <p:cNvSpPr>
            <a:spLocks noGrp="1"/>
          </p:cNvSpPr>
          <p:nvPr>
            <p:ph sz="half" idx="1"/>
          </p:nvPr>
        </p:nvSpPr>
        <p:spPr>
          <a:xfrm>
            <a:off x="609600" y="1200360"/>
            <a:ext cx="10972800" cy="5582995"/>
          </a:xfrm>
        </p:spPr>
        <p:txBody>
          <a:bodyPr>
            <a:normAutofit lnSpcReduction="10000"/>
          </a:bodyPr>
          <a:lstStyle/>
          <a:p>
            <a:pPr marL="342900" indent="-342900">
              <a:buFont typeface="Wingdings" panose="05000000000000000000" pitchFamily="2" charset="2"/>
              <a:buChar char="§"/>
            </a:pPr>
            <a:r>
              <a:rPr lang="en-US" sz="1800" b="1" dirty="0"/>
              <a:t>The 2022 Community Needs Assessment Identified the Following Needs/Priorities based on the aggregation of all of the primary and secondary </a:t>
            </a:r>
            <a:r>
              <a:rPr lang="en-US" sz="1800" b="1" dirty="0" smtClean="0"/>
              <a:t>research</a:t>
            </a:r>
          </a:p>
          <a:p>
            <a:pPr marL="342900" indent="-342900">
              <a:buFont typeface="Wingdings" panose="05000000000000000000" pitchFamily="2" charset="2"/>
              <a:buChar char="§"/>
            </a:pPr>
            <a:endParaRPr lang="en-US" sz="1000" dirty="0"/>
          </a:p>
          <a:p>
            <a:pPr marL="799771" lvl="1" indent="-342900">
              <a:buFont typeface="+mj-lt"/>
              <a:buAutoNum type="arabicPeriod"/>
            </a:pPr>
            <a:r>
              <a:rPr lang="en-US" sz="1600" b="1" dirty="0"/>
              <a:t>Mental &amp; Behavioral Health:</a:t>
            </a:r>
          </a:p>
          <a:p>
            <a:pPr marL="1199557" lvl="2" indent="-342900">
              <a:buFont typeface="+mj-lt"/>
              <a:buAutoNum type="alphaLcPeriod"/>
            </a:pPr>
            <a:r>
              <a:rPr lang="en-US" sz="1400" dirty="0"/>
              <a:t>Substance Use Disorder</a:t>
            </a:r>
          </a:p>
          <a:p>
            <a:pPr marL="1199557" lvl="2" indent="-342900">
              <a:buFont typeface="+mj-lt"/>
              <a:buAutoNum type="alphaLcPeriod"/>
            </a:pPr>
            <a:r>
              <a:rPr lang="en-US" sz="1400" dirty="0"/>
              <a:t>Youth Mental Health </a:t>
            </a:r>
          </a:p>
          <a:p>
            <a:pPr marL="1199557" lvl="2" indent="-342900">
              <a:buFont typeface="+mj-lt"/>
              <a:buAutoNum type="alphaLcPeriod"/>
            </a:pPr>
            <a:r>
              <a:rPr lang="en-US" sz="1400" dirty="0"/>
              <a:t>Impact of </a:t>
            </a:r>
            <a:r>
              <a:rPr lang="en-US" sz="1400" dirty="0" smtClean="0"/>
              <a:t>COVID-19</a:t>
            </a:r>
          </a:p>
          <a:p>
            <a:pPr marL="1199557" lvl="2" indent="-342900">
              <a:buFont typeface="+mj-lt"/>
              <a:buAutoNum type="alphaLcPeriod"/>
            </a:pPr>
            <a:endParaRPr lang="en-US" sz="1000" dirty="0"/>
          </a:p>
          <a:p>
            <a:pPr marL="799771" lvl="1" indent="-342900">
              <a:buFont typeface="+mj-lt"/>
              <a:buAutoNum type="arabicPeriod"/>
            </a:pPr>
            <a:r>
              <a:rPr lang="en-US" sz="1600" b="1" dirty="0"/>
              <a:t>Access to Care (delayed access to care due to wait times, high deductibles, </a:t>
            </a:r>
            <a:r>
              <a:rPr lang="en-US" sz="1600" b="1" dirty="0" smtClean="0"/>
              <a:t>                                                                                       increased </a:t>
            </a:r>
            <a:r>
              <a:rPr lang="en-US" sz="1600" b="1" dirty="0"/>
              <a:t>co-payments) :</a:t>
            </a:r>
          </a:p>
          <a:p>
            <a:pPr marL="1199557" lvl="2" indent="-342900">
              <a:buFont typeface="+mj-lt"/>
              <a:buAutoNum type="alphaLcPeriod"/>
            </a:pPr>
            <a:r>
              <a:rPr lang="en-US" sz="1400" dirty="0" smtClean="0"/>
              <a:t>Dental</a:t>
            </a:r>
          </a:p>
          <a:p>
            <a:pPr marL="1199557" lvl="2" indent="-342900">
              <a:buFont typeface="+mj-lt"/>
              <a:buAutoNum type="alphaLcPeriod"/>
            </a:pPr>
            <a:endParaRPr lang="en-US" sz="1000" dirty="0"/>
          </a:p>
          <a:p>
            <a:pPr marL="799771" lvl="1" indent="-342900">
              <a:buFont typeface="+mj-lt"/>
              <a:buAutoNum type="arabicPeriod"/>
            </a:pPr>
            <a:r>
              <a:rPr lang="en-US" sz="1600" b="1" dirty="0" smtClean="0"/>
              <a:t>Transportation</a:t>
            </a:r>
          </a:p>
          <a:p>
            <a:pPr marL="799771" lvl="1" indent="-342900">
              <a:buFont typeface="+mj-lt"/>
              <a:buAutoNum type="arabicPeriod"/>
            </a:pPr>
            <a:endParaRPr lang="en-US" sz="1000" dirty="0"/>
          </a:p>
          <a:p>
            <a:pPr marL="799771" lvl="1" indent="-342900">
              <a:buFont typeface="+mj-lt"/>
              <a:buAutoNum type="arabicPeriod" startAt="4"/>
            </a:pPr>
            <a:r>
              <a:rPr lang="en-US" sz="1600" b="1" dirty="0">
                <a:solidFill>
                  <a:prstClr val="black"/>
                </a:solidFill>
              </a:rPr>
              <a:t>Social Determinants of Health, particularly food security and housing</a:t>
            </a:r>
          </a:p>
          <a:p>
            <a:pPr marL="799771" lvl="1" indent="-342900">
              <a:buFont typeface="+mj-lt"/>
              <a:buAutoNum type="arabicPeriod" startAt="4"/>
            </a:pPr>
            <a:endParaRPr lang="en-US" sz="1000" b="1" dirty="0">
              <a:solidFill>
                <a:prstClr val="black"/>
              </a:solidFill>
            </a:endParaRPr>
          </a:p>
          <a:p>
            <a:pPr marL="799771" lvl="1" indent="-342900">
              <a:buFont typeface="+mj-lt"/>
              <a:buAutoNum type="arabicPeriod" startAt="4"/>
            </a:pPr>
            <a:r>
              <a:rPr lang="en-US" sz="1600" b="1" dirty="0">
                <a:solidFill>
                  <a:prstClr val="black"/>
                </a:solidFill>
              </a:rPr>
              <a:t>Needs of older adults and other underserved populations:</a:t>
            </a:r>
          </a:p>
          <a:p>
            <a:pPr marL="1256673" lvl="2" indent="-342900">
              <a:buFont typeface="+mj-lt"/>
              <a:buAutoNum type="alphaLcPeriod"/>
            </a:pPr>
            <a:r>
              <a:rPr lang="en-US" sz="1400" dirty="0">
                <a:solidFill>
                  <a:prstClr val="black"/>
                </a:solidFill>
              </a:rPr>
              <a:t>Childcare</a:t>
            </a:r>
          </a:p>
          <a:p>
            <a:pPr marL="1256673" lvl="2" indent="-342900">
              <a:buFont typeface="+mj-lt"/>
              <a:buAutoNum type="alphaLcPeriod"/>
            </a:pPr>
            <a:r>
              <a:rPr lang="en-US" sz="1400" dirty="0">
                <a:solidFill>
                  <a:prstClr val="black"/>
                </a:solidFill>
              </a:rPr>
              <a:t>LGBTQ+</a:t>
            </a:r>
          </a:p>
          <a:p>
            <a:pPr marL="1256673" lvl="2" indent="-342900">
              <a:buFont typeface="+mj-lt"/>
              <a:buAutoNum type="alphaLcPeriod"/>
            </a:pPr>
            <a:r>
              <a:rPr lang="en-US" sz="1400" dirty="0">
                <a:solidFill>
                  <a:prstClr val="black"/>
                </a:solidFill>
              </a:rPr>
              <a:t>DEI and healthy equity</a:t>
            </a:r>
          </a:p>
          <a:p>
            <a:pPr marL="1256673" lvl="2" indent="-342900">
              <a:buFont typeface="+mj-lt"/>
              <a:buAutoNum type="alphaLcPeriod"/>
            </a:pPr>
            <a:endParaRPr lang="en-US" sz="1000" b="1" dirty="0">
              <a:solidFill>
                <a:prstClr val="black"/>
              </a:solidFill>
            </a:endParaRPr>
          </a:p>
          <a:p>
            <a:pPr marL="285750" lvl="0" indent="-285750">
              <a:buFont typeface="Wingdings" panose="05000000000000000000" pitchFamily="2" charset="2"/>
              <a:buChar char="§"/>
            </a:pPr>
            <a:r>
              <a:rPr lang="en-US" sz="1600" b="1" dirty="0">
                <a:solidFill>
                  <a:prstClr val="black"/>
                </a:solidFill>
              </a:rPr>
              <a:t>The full 2022 Community Health Needs Assessment, including supporting data, will be available on ExeterHospital.com following Board adoption.</a:t>
            </a:r>
          </a:p>
          <a:p>
            <a:pPr marL="0" indent="0">
              <a:buNone/>
            </a:pPr>
            <a:endParaRPr lang="en-US" dirty="0"/>
          </a:p>
        </p:txBody>
      </p:sp>
      <p:pic>
        <p:nvPicPr>
          <p:cNvPr id="16" name="Picture 15"/>
          <p:cNvPicPr>
            <a:picLocks noChangeAspect="1"/>
          </p:cNvPicPr>
          <p:nvPr/>
        </p:nvPicPr>
        <p:blipFill>
          <a:blip r:embed="rId2"/>
          <a:stretch>
            <a:fillRect/>
          </a:stretch>
        </p:blipFill>
        <p:spPr>
          <a:xfrm>
            <a:off x="7912359" y="1526698"/>
            <a:ext cx="3163076" cy="4183638"/>
          </a:xfrm>
          <a:prstGeom prst="rect">
            <a:avLst/>
          </a:prstGeom>
        </p:spPr>
      </p:pic>
    </p:spTree>
    <p:extLst>
      <p:ext uri="{BB962C8B-B14F-4D97-AF65-F5344CB8AC3E}">
        <p14:creationId xmlns:p14="http://schemas.microsoft.com/office/powerpoint/2010/main" val="2282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effectLst>
                  <a:outerShdw blurRad="38100" dist="38100" dir="2700000" algn="tl">
                    <a:srgbClr val="000000">
                      <a:alpha val="43137"/>
                    </a:srgbClr>
                  </a:outerShdw>
                </a:effectLst>
              </a:rPr>
              <a:t>EHR‘S COMMUNITY NEEDS ACTION PLAN FOR 2023-2025</a:t>
            </a:r>
            <a:endParaRPr lang="en-US" sz="36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83033" y="1614196"/>
            <a:ext cx="4783494" cy="4875862"/>
          </a:xfrm>
        </p:spPr>
        <p:txBody>
          <a:bodyPr>
            <a:normAutofit/>
          </a:bodyPr>
          <a:lstStyle/>
          <a:p>
            <a:pPr>
              <a:buFont typeface="Wingdings" panose="05000000000000000000" pitchFamily="2" charset="2"/>
              <a:buChar char="§"/>
            </a:pPr>
            <a:r>
              <a:rPr lang="en-US" sz="2000" b="1" dirty="0">
                <a:solidFill>
                  <a:srgbClr val="FF0000"/>
                </a:solidFill>
                <a:latin typeface="Arial Narrow" panose="020B0606020202030204" pitchFamily="34" charset="0"/>
              </a:rPr>
              <a:t>Board adoption of the 2023 Community Needs Assessment at the September 30</a:t>
            </a:r>
            <a:r>
              <a:rPr lang="en-US" sz="2000" b="1" baseline="30000" dirty="0">
                <a:solidFill>
                  <a:srgbClr val="FF0000"/>
                </a:solidFill>
                <a:latin typeface="Arial Narrow" panose="020B0606020202030204" pitchFamily="34" charset="0"/>
              </a:rPr>
              <a:t>th</a:t>
            </a:r>
            <a:r>
              <a:rPr lang="en-US" sz="2000" b="1" dirty="0">
                <a:solidFill>
                  <a:srgbClr val="FF0000"/>
                </a:solidFill>
                <a:latin typeface="Arial Narrow" panose="020B0606020202030204" pitchFamily="34" charset="0"/>
              </a:rPr>
              <a:t>, 2022 Meeting</a:t>
            </a:r>
          </a:p>
          <a:p>
            <a:pPr>
              <a:buFont typeface="Wingdings" panose="05000000000000000000" pitchFamily="2" charset="2"/>
              <a:buChar char="§"/>
            </a:pPr>
            <a:r>
              <a:rPr lang="en-US" sz="2000" b="1" dirty="0">
                <a:latin typeface="Arial Narrow" panose="020B0606020202030204" pitchFamily="34" charset="0"/>
              </a:rPr>
              <a:t>Continue funding of community benefit programs</a:t>
            </a:r>
          </a:p>
          <a:p>
            <a:pPr lvl="1">
              <a:buFont typeface="Wingdings" panose="05000000000000000000" pitchFamily="2" charset="2"/>
              <a:buChar char="§"/>
            </a:pPr>
            <a:r>
              <a:rPr lang="en-US" sz="1800" b="1" dirty="0">
                <a:latin typeface="Arial Narrow" panose="020B0606020202030204" pitchFamily="34" charset="0"/>
              </a:rPr>
              <a:t>Community Health Education</a:t>
            </a:r>
          </a:p>
          <a:p>
            <a:pPr lvl="1">
              <a:buFont typeface="Wingdings" panose="05000000000000000000" pitchFamily="2" charset="2"/>
              <a:buChar char="§"/>
            </a:pPr>
            <a:r>
              <a:rPr lang="en-US" sz="1800" b="1" dirty="0">
                <a:latin typeface="Arial Narrow" panose="020B0606020202030204" pitchFamily="34" charset="0"/>
              </a:rPr>
              <a:t>Provision of clinical settings for undergraduate training</a:t>
            </a:r>
          </a:p>
          <a:p>
            <a:pPr lvl="1">
              <a:buFont typeface="Wingdings" panose="05000000000000000000" pitchFamily="2" charset="2"/>
              <a:buChar char="§"/>
            </a:pPr>
            <a:r>
              <a:rPr lang="en-US" sz="1800" b="1" dirty="0">
                <a:latin typeface="Arial Narrow" panose="020B0606020202030204" pitchFamily="34" charset="0"/>
              </a:rPr>
              <a:t>Subsidization of clinical research</a:t>
            </a:r>
          </a:p>
          <a:p>
            <a:pPr>
              <a:buFont typeface="Wingdings" panose="05000000000000000000" pitchFamily="2" charset="2"/>
              <a:buChar char="§"/>
            </a:pPr>
            <a:r>
              <a:rPr lang="en-US" sz="2000" b="1" dirty="0">
                <a:latin typeface="Arial Narrow" panose="020B0606020202030204" pitchFamily="34" charset="0"/>
              </a:rPr>
              <a:t>Continue free and discounted health </a:t>
            </a:r>
            <a:r>
              <a:rPr lang="en-US" sz="2000" b="1" dirty="0" smtClean="0">
                <a:latin typeface="Arial Narrow" panose="020B0606020202030204" pitchFamily="34" charset="0"/>
              </a:rPr>
              <a:t>services</a:t>
            </a:r>
          </a:p>
          <a:p>
            <a:pPr>
              <a:buFont typeface="Wingdings" panose="05000000000000000000" pitchFamily="2" charset="2"/>
              <a:buChar char="§"/>
            </a:pPr>
            <a:r>
              <a:rPr lang="en-US" sz="2000" b="1" dirty="0">
                <a:latin typeface="Arial Narrow" panose="020B0606020202030204" pitchFamily="34" charset="0"/>
              </a:rPr>
              <a:t>Continue underwriting of Government sponsored health costs exceeding reimbursement (Medicare and Medicaid</a:t>
            </a:r>
          </a:p>
          <a:p>
            <a:pPr>
              <a:buFont typeface="Wingdings" panose="05000000000000000000" pitchFamily="2" charset="2"/>
              <a:buChar char="§"/>
            </a:pPr>
            <a:endParaRPr lang="en-US" sz="1800" dirty="0">
              <a:latin typeface="Arial Narrow" panose="020B0606020202030204" pitchFamily="34" charset="0"/>
            </a:endParaRPr>
          </a:p>
          <a:p>
            <a:pPr>
              <a:buFont typeface="Wingdings" panose="05000000000000000000" pitchFamily="2" charset="2"/>
              <a:buChar char="§"/>
            </a:pPr>
            <a:endParaRPr lang="en-US" dirty="0"/>
          </a:p>
        </p:txBody>
      </p:sp>
      <p:sp>
        <p:nvSpPr>
          <p:cNvPr id="4" name="Content Placeholder 3"/>
          <p:cNvSpPr>
            <a:spLocks noGrp="1"/>
          </p:cNvSpPr>
          <p:nvPr>
            <p:ph sz="half" idx="2"/>
          </p:nvPr>
        </p:nvSpPr>
        <p:spPr>
          <a:xfrm>
            <a:off x="7343190" y="1600202"/>
            <a:ext cx="4581330" cy="5164492"/>
          </a:xfrm>
        </p:spPr>
        <p:txBody>
          <a:bodyPr>
            <a:normAutofit/>
          </a:bodyPr>
          <a:lstStyle/>
          <a:p>
            <a:pPr>
              <a:buFont typeface="Wingdings" panose="05000000000000000000" pitchFamily="2" charset="2"/>
              <a:buChar char="§"/>
            </a:pPr>
            <a:r>
              <a:rPr lang="en-US" sz="2000" b="1" dirty="0">
                <a:latin typeface="Arial Narrow" panose="020B0606020202030204" pitchFamily="34" charset="0"/>
              </a:rPr>
              <a:t>Continue subsidization of critical health services</a:t>
            </a:r>
          </a:p>
          <a:p>
            <a:pPr lvl="1">
              <a:buFont typeface="Wingdings" panose="05000000000000000000" pitchFamily="2" charset="2"/>
              <a:buChar char="§"/>
            </a:pPr>
            <a:r>
              <a:rPr lang="en-US" sz="1800" b="1" dirty="0">
                <a:latin typeface="Arial Narrow" panose="020B0606020202030204" pitchFamily="34" charset="0"/>
              </a:rPr>
              <a:t>Diabetes</a:t>
            </a:r>
          </a:p>
          <a:p>
            <a:pPr lvl="1">
              <a:buFont typeface="Wingdings" panose="05000000000000000000" pitchFamily="2" charset="2"/>
              <a:buChar char="§"/>
            </a:pPr>
            <a:r>
              <a:rPr lang="en-US" sz="1800" b="1" dirty="0">
                <a:latin typeface="Arial Narrow" panose="020B0606020202030204" pitchFamily="34" charset="0"/>
              </a:rPr>
              <a:t>Mental health</a:t>
            </a:r>
          </a:p>
          <a:p>
            <a:pPr lvl="1">
              <a:buFont typeface="Wingdings" panose="05000000000000000000" pitchFamily="2" charset="2"/>
              <a:buChar char="§"/>
            </a:pPr>
            <a:r>
              <a:rPr lang="en-US" sz="1800" b="1" dirty="0" err="1">
                <a:latin typeface="Arial Narrow" panose="020B0606020202030204" pitchFamily="34" charset="0"/>
              </a:rPr>
              <a:t>Paramedicine</a:t>
            </a:r>
            <a:endParaRPr lang="en-US" sz="1800" b="1" dirty="0">
              <a:latin typeface="Arial Narrow" panose="020B0606020202030204" pitchFamily="34" charset="0"/>
            </a:endParaRPr>
          </a:p>
          <a:p>
            <a:pPr lvl="1">
              <a:buFont typeface="Wingdings" panose="05000000000000000000" pitchFamily="2" charset="2"/>
              <a:buChar char="§"/>
            </a:pPr>
            <a:r>
              <a:rPr lang="en-US" sz="1800" b="1" dirty="0">
                <a:latin typeface="Arial Narrow" panose="020B0606020202030204" pitchFamily="34" charset="0"/>
              </a:rPr>
              <a:t>Women’s and Children’s Services</a:t>
            </a:r>
          </a:p>
          <a:p>
            <a:pPr>
              <a:buFont typeface="Wingdings" panose="05000000000000000000" pitchFamily="2" charset="2"/>
              <a:buChar char="§"/>
            </a:pPr>
            <a:r>
              <a:rPr lang="en-US" sz="2000" b="1" dirty="0">
                <a:latin typeface="Arial Narrow" panose="020B0606020202030204" pitchFamily="34" charset="0"/>
              </a:rPr>
              <a:t>Continued contributions to the NH Drug and Alcohol </a:t>
            </a:r>
            <a:r>
              <a:rPr lang="en-US" sz="2000" b="1" dirty="0" smtClean="0">
                <a:latin typeface="Arial Narrow" panose="020B0606020202030204" pitchFamily="34" charset="0"/>
              </a:rPr>
              <a:t>Fund</a:t>
            </a:r>
          </a:p>
          <a:p>
            <a:pPr>
              <a:lnSpc>
                <a:spcPct val="90000"/>
              </a:lnSpc>
              <a:buFont typeface="Wingdings" panose="05000000000000000000" pitchFamily="2" charset="2"/>
              <a:buChar char="§"/>
            </a:pPr>
            <a:r>
              <a:rPr lang="en-US" sz="2000" b="1" dirty="0">
                <a:latin typeface="Arial Narrow" panose="020B0606020202030204" pitchFamily="34" charset="0"/>
              </a:rPr>
              <a:t>Continue targeted organizational sponsorship</a:t>
            </a:r>
          </a:p>
          <a:p>
            <a:pPr>
              <a:lnSpc>
                <a:spcPct val="90000"/>
              </a:lnSpc>
              <a:buFont typeface="Wingdings" panose="05000000000000000000" pitchFamily="2" charset="2"/>
              <a:buChar char="§"/>
            </a:pPr>
            <a:r>
              <a:rPr lang="en-US" sz="2000" b="1" dirty="0">
                <a:latin typeface="Arial Narrow" panose="020B0606020202030204" pitchFamily="34" charset="0"/>
              </a:rPr>
              <a:t>Engage in both internal and external education regarding identified </a:t>
            </a:r>
            <a:r>
              <a:rPr lang="en-US" sz="2000" b="1" dirty="0" smtClean="0">
                <a:latin typeface="Arial Narrow" panose="020B0606020202030204" pitchFamily="34" charset="0"/>
              </a:rPr>
              <a:t>needs</a:t>
            </a:r>
          </a:p>
          <a:p>
            <a:pPr>
              <a:lnSpc>
                <a:spcPct val="90000"/>
              </a:lnSpc>
              <a:buFont typeface="Wingdings" panose="05000000000000000000" pitchFamily="2" charset="2"/>
              <a:buChar char="§"/>
            </a:pPr>
            <a:r>
              <a:rPr lang="en-US" sz="2000" b="1" dirty="0">
                <a:latin typeface="Arial Narrow" panose="020B0606020202030204" pitchFamily="34" charset="0"/>
              </a:rPr>
              <a:t>Integrate responses to identified community needs into our strategic and operating plans</a:t>
            </a:r>
          </a:p>
          <a:p>
            <a:pPr marL="0" indent="0">
              <a:lnSpc>
                <a:spcPct val="90000"/>
              </a:lnSpc>
              <a:buNone/>
            </a:pPr>
            <a:endParaRPr lang="en-US" sz="2000" dirty="0">
              <a:latin typeface="Arial Narrow" panose="020B0606020202030204" pitchFamily="34" charset="0"/>
            </a:endParaRPr>
          </a:p>
          <a:p>
            <a:pPr>
              <a:buFont typeface="Wingdings" panose="05000000000000000000" pitchFamily="2" charset="2"/>
              <a:buChar char="§"/>
            </a:pPr>
            <a:endParaRPr lang="en-US" sz="2000" dirty="0">
              <a:latin typeface="Arial Narrow" panose="020B0606020202030204" pitchFamily="34" charset="0"/>
            </a:endParaRPr>
          </a:p>
          <a:p>
            <a:pPr>
              <a:buFont typeface="Wingdings" panose="05000000000000000000" pitchFamily="2" charset="2"/>
              <a:buChar char="§"/>
            </a:pPr>
            <a:endParaRPr lang="en-US" dirty="0"/>
          </a:p>
        </p:txBody>
      </p:sp>
      <p:pic>
        <p:nvPicPr>
          <p:cNvPr id="6" name="Picture 5"/>
          <p:cNvPicPr>
            <a:picLocks noChangeAspect="1"/>
          </p:cNvPicPr>
          <p:nvPr/>
        </p:nvPicPr>
        <p:blipFill>
          <a:blip r:embed="rId2"/>
          <a:stretch>
            <a:fillRect/>
          </a:stretch>
        </p:blipFill>
        <p:spPr>
          <a:xfrm>
            <a:off x="4954555" y="1614196"/>
            <a:ext cx="2323324" cy="4525963"/>
          </a:xfrm>
          <a:prstGeom prst="rect">
            <a:avLst/>
          </a:prstGeom>
        </p:spPr>
      </p:pic>
    </p:spTree>
    <p:extLst>
      <p:ext uri="{BB962C8B-B14F-4D97-AF65-F5344CB8AC3E}">
        <p14:creationId xmlns:p14="http://schemas.microsoft.com/office/powerpoint/2010/main" val="54102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75"/>
            <a:ext cx="10951032" cy="891652"/>
          </a:xfrm>
        </p:spPr>
        <p:txBody>
          <a:bodyPr>
            <a:normAutofit fontScale="90000"/>
          </a:bodyPr>
          <a:lstStyle/>
          <a:p>
            <a:r>
              <a:rPr lang="en-US" sz="4000" b="1" dirty="0" smtClean="0">
                <a:solidFill>
                  <a:schemeClr val="tx1"/>
                </a:solidFill>
                <a:effectLst>
                  <a:outerShdw blurRad="38100" dist="38100" dir="2700000" algn="tl">
                    <a:srgbClr val="000000">
                      <a:alpha val="43137"/>
                    </a:srgbClr>
                  </a:outerShdw>
                </a:effectLst>
              </a:rPr>
              <a:t>EHR‘S COMMUNITY NEEDS ACTION PLAN FOR 2023-2025                    </a:t>
            </a:r>
            <a:r>
              <a:rPr lang="en-US" sz="1600" b="1" dirty="0" smtClean="0">
                <a:solidFill>
                  <a:schemeClr val="tx1"/>
                </a:solidFill>
                <a:effectLst>
                  <a:outerShdw blurRad="38100" dist="38100" dir="2700000" algn="tl">
                    <a:srgbClr val="000000">
                      <a:alpha val="43137"/>
                    </a:srgbClr>
                  </a:outerShdw>
                </a:effectLst>
              </a:rPr>
              <a:t>(CONTINUED)</a:t>
            </a:r>
            <a:endParaRPr lang="en-US" sz="36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699796" y="1436917"/>
            <a:ext cx="7613780" cy="5355769"/>
          </a:xfrm>
        </p:spPr>
        <p:txBody>
          <a:bodyPr>
            <a:normAutofit lnSpcReduction="10000"/>
          </a:bodyPr>
          <a:lstStyle/>
          <a:p>
            <a:pPr marL="0" indent="0">
              <a:lnSpc>
                <a:spcPct val="90000"/>
              </a:lnSpc>
              <a:buNone/>
            </a:pPr>
            <a:endParaRPr lang="en-US" sz="1300" b="1" dirty="0" smtClean="0">
              <a:latin typeface="Arial Narrow" panose="020B0606020202030204" pitchFamily="34" charset="0"/>
            </a:endParaRPr>
          </a:p>
          <a:p>
            <a:pPr>
              <a:lnSpc>
                <a:spcPct val="90000"/>
              </a:lnSpc>
              <a:buFont typeface="Wingdings" panose="05000000000000000000" pitchFamily="2" charset="2"/>
              <a:buChar char="§"/>
            </a:pPr>
            <a:r>
              <a:rPr lang="en-US" sz="2000" b="1" dirty="0">
                <a:latin typeface="Arial Narrow" panose="020B0606020202030204" pitchFamily="34" charset="0"/>
              </a:rPr>
              <a:t>Begin implementation of our system-wide behavioral health </a:t>
            </a:r>
            <a:r>
              <a:rPr lang="en-US" sz="2000" b="1" dirty="0" smtClean="0">
                <a:latin typeface="Arial Narrow" panose="020B0606020202030204" pitchFamily="34" charset="0"/>
              </a:rPr>
              <a:t>plan</a:t>
            </a:r>
          </a:p>
          <a:p>
            <a:pPr>
              <a:buFont typeface="Wingdings" panose="05000000000000000000" pitchFamily="2" charset="2"/>
              <a:buChar char="§"/>
            </a:pPr>
            <a:endParaRPr lang="en-US" sz="1200" b="1" dirty="0" smtClean="0">
              <a:latin typeface="Arial Narrow" panose="020B0606020202030204" pitchFamily="34" charset="0"/>
            </a:endParaRPr>
          </a:p>
          <a:p>
            <a:pPr>
              <a:buFont typeface="Wingdings" panose="05000000000000000000" pitchFamily="2" charset="2"/>
              <a:buChar char="§"/>
            </a:pPr>
            <a:r>
              <a:rPr lang="en-US" sz="2000" b="1" dirty="0" smtClean="0">
                <a:latin typeface="Arial Narrow" panose="020B0606020202030204" pitchFamily="34" charset="0"/>
              </a:rPr>
              <a:t>Partner </a:t>
            </a:r>
            <a:r>
              <a:rPr lang="en-US" sz="2000" b="1" dirty="0">
                <a:latin typeface="Arial Narrow" panose="020B0606020202030204" pitchFamily="34" charset="0"/>
              </a:rPr>
              <a:t>with NHHA on advocacy related to building behavioral health capacity, access to primary care and interventions that address the social determinants of care</a:t>
            </a:r>
          </a:p>
          <a:p>
            <a:pPr>
              <a:buFont typeface="Wingdings" panose="05000000000000000000" pitchFamily="2" charset="2"/>
              <a:buChar char="§"/>
            </a:pPr>
            <a:endParaRPr lang="en-US" sz="1200" b="1" dirty="0" smtClean="0">
              <a:latin typeface="Arial Narrow" panose="020B0606020202030204" pitchFamily="34" charset="0"/>
            </a:endParaRPr>
          </a:p>
          <a:p>
            <a:pPr>
              <a:buFont typeface="Wingdings" panose="05000000000000000000" pitchFamily="2" charset="2"/>
              <a:buChar char="§"/>
            </a:pPr>
            <a:r>
              <a:rPr lang="en-US" sz="2000" b="1" dirty="0" smtClean="0">
                <a:latin typeface="Arial Narrow" panose="020B0606020202030204" pitchFamily="34" charset="0"/>
              </a:rPr>
              <a:t>Expand </a:t>
            </a:r>
            <a:r>
              <a:rPr lang="en-US" sz="2000" b="1" dirty="0">
                <a:latin typeface="Arial Narrow" panose="020B0606020202030204" pitchFamily="34" charset="0"/>
              </a:rPr>
              <a:t>DEIB work to identify and address gaps in access to health care </a:t>
            </a:r>
          </a:p>
          <a:p>
            <a:pPr>
              <a:buFont typeface="Wingdings" panose="05000000000000000000" pitchFamily="2" charset="2"/>
              <a:buChar char="§"/>
            </a:pPr>
            <a:endParaRPr lang="en-US" sz="1200" b="1" dirty="0" smtClean="0">
              <a:latin typeface="Arial Narrow" panose="020B0606020202030204" pitchFamily="34" charset="0"/>
            </a:endParaRPr>
          </a:p>
          <a:p>
            <a:pPr>
              <a:buFont typeface="Wingdings" panose="05000000000000000000" pitchFamily="2" charset="2"/>
              <a:buChar char="§"/>
            </a:pPr>
            <a:r>
              <a:rPr lang="en-US" sz="2000" b="1" dirty="0" smtClean="0">
                <a:latin typeface="Arial Narrow" panose="020B0606020202030204" pitchFamily="34" charset="0"/>
              </a:rPr>
              <a:t>Leverage </a:t>
            </a:r>
            <a:r>
              <a:rPr lang="en-US" sz="2000" b="1" dirty="0">
                <a:latin typeface="Arial Narrow" panose="020B0606020202030204" pitchFamily="34" charset="0"/>
              </a:rPr>
              <a:t>philanthropy to support the expansion of behavioral health capacity </a:t>
            </a:r>
          </a:p>
          <a:p>
            <a:pPr>
              <a:buFont typeface="Wingdings" panose="05000000000000000000" pitchFamily="2" charset="2"/>
              <a:buChar char="§"/>
            </a:pPr>
            <a:endParaRPr lang="en-US" sz="1200" b="1" dirty="0" smtClean="0">
              <a:latin typeface="Arial Narrow" panose="020B0606020202030204" pitchFamily="34" charset="0"/>
            </a:endParaRPr>
          </a:p>
          <a:p>
            <a:pPr>
              <a:buFont typeface="Wingdings" panose="05000000000000000000" pitchFamily="2" charset="2"/>
              <a:buChar char="§"/>
            </a:pPr>
            <a:r>
              <a:rPr lang="en-US" sz="2000" b="1" dirty="0" smtClean="0">
                <a:latin typeface="Arial Narrow" panose="020B0606020202030204" pitchFamily="34" charset="0"/>
              </a:rPr>
              <a:t>Continue </a:t>
            </a:r>
            <a:r>
              <a:rPr lang="en-US" sz="2000" b="1" dirty="0">
                <a:latin typeface="Arial Narrow" panose="020B0606020202030204" pitchFamily="34" charset="0"/>
              </a:rPr>
              <a:t>community based education and advocacy work</a:t>
            </a:r>
          </a:p>
          <a:p>
            <a:pPr>
              <a:buFont typeface="Wingdings" panose="05000000000000000000" pitchFamily="2" charset="2"/>
              <a:buChar char="§"/>
            </a:pPr>
            <a:endParaRPr lang="en-US" sz="1200" b="1" dirty="0" smtClean="0">
              <a:latin typeface="Arial Narrow" panose="020B0606020202030204" pitchFamily="34" charset="0"/>
            </a:endParaRPr>
          </a:p>
          <a:p>
            <a:pPr>
              <a:buFont typeface="Wingdings" panose="05000000000000000000" pitchFamily="2" charset="2"/>
              <a:buChar char="§"/>
            </a:pPr>
            <a:r>
              <a:rPr lang="en-US" sz="2000" b="1" dirty="0" smtClean="0">
                <a:latin typeface="Arial Narrow" panose="020B0606020202030204" pitchFamily="34" charset="0"/>
              </a:rPr>
              <a:t>Look </a:t>
            </a:r>
            <a:r>
              <a:rPr lang="en-US" sz="2000" b="1" dirty="0">
                <a:latin typeface="Arial Narrow" panose="020B0606020202030204" pitchFamily="34" charset="0"/>
              </a:rPr>
              <a:t>to leverage affiliation (if approved) to expand impact especially around mental and behavioral health and to address social determinants of care.</a:t>
            </a:r>
          </a:p>
          <a:p>
            <a:pPr>
              <a:lnSpc>
                <a:spcPct val="90000"/>
              </a:lnSpc>
              <a:buFont typeface="Wingdings" panose="05000000000000000000" pitchFamily="2" charset="2"/>
              <a:buChar char="§"/>
            </a:pPr>
            <a:endParaRPr lang="en-US" sz="2000" dirty="0">
              <a:latin typeface="Arial Narrow" panose="020B0606020202030204" pitchFamily="34" charset="0"/>
            </a:endParaRPr>
          </a:p>
          <a:p>
            <a:pPr>
              <a:lnSpc>
                <a:spcPct val="90000"/>
              </a:lnSpc>
              <a:buFont typeface="Wingdings" panose="05000000000000000000" pitchFamily="2" charset="2"/>
              <a:buChar char="§"/>
            </a:pPr>
            <a:endParaRPr lang="en-US" sz="2000" dirty="0">
              <a:latin typeface="Arial Narrow" panose="020B0606020202030204" pitchFamily="34" charset="0"/>
            </a:endParaRPr>
          </a:p>
          <a:p>
            <a:pPr>
              <a:buFont typeface="Wingdings" panose="05000000000000000000" pitchFamily="2" charset="2"/>
              <a:buChar char="§"/>
            </a:pPr>
            <a:endParaRPr lang="en-US" sz="1800" dirty="0">
              <a:latin typeface="Arial Narrow" panose="020B0606020202030204" pitchFamily="34" charset="0"/>
            </a:endParaRPr>
          </a:p>
          <a:p>
            <a:pPr>
              <a:buFont typeface="Wingdings" panose="05000000000000000000" pitchFamily="2" charset="2"/>
              <a:buChar char="§"/>
            </a:pPr>
            <a:endParaRPr lang="en-US" dirty="0"/>
          </a:p>
        </p:txBody>
      </p:sp>
      <p:pic>
        <p:nvPicPr>
          <p:cNvPr id="6" name="Picture 5"/>
          <p:cNvPicPr>
            <a:picLocks noChangeAspect="1"/>
          </p:cNvPicPr>
          <p:nvPr/>
        </p:nvPicPr>
        <p:blipFill>
          <a:blip r:embed="rId2"/>
          <a:stretch>
            <a:fillRect/>
          </a:stretch>
        </p:blipFill>
        <p:spPr>
          <a:xfrm>
            <a:off x="8462866" y="1287625"/>
            <a:ext cx="3097766" cy="5094514"/>
          </a:xfrm>
          <a:prstGeom prst="rect">
            <a:avLst/>
          </a:prstGeom>
        </p:spPr>
      </p:pic>
    </p:spTree>
    <p:extLst>
      <p:ext uri="{BB962C8B-B14F-4D97-AF65-F5344CB8AC3E}">
        <p14:creationId xmlns:p14="http://schemas.microsoft.com/office/powerpoint/2010/main" val="533364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SlideModel Blu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Widescreen</PresentationFormat>
  <Paragraphs>60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Calibri</vt:lpstr>
      <vt:lpstr>Open Sans</vt:lpstr>
      <vt:lpstr>Wingdings</vt:lpstr>
      <vt:lpstr>7_Office Theme</vt:lpstr>
      <vt:lpstr>2022 COMMUNITY NEEDS ASSESSMENT</vt:lpstr>
      <vt:lpstr>2022 COMMUNITY NEEDS ASSESSMENT:  TOP NEEDS FROM THE COMMUNITY</vt:lpstr>
      <vt:lpstr>EHR‘S COMMUNITY NEEDS ACTION PLAN FOR 2023-2025</vt:lpstr>
      <vt:lpstr>EHR‘S COMMUNITY NEEDS ACTION PLAN FOR 2023-2025                    (CONTINUED)</vt:lpstr>
    </vt:vector>
  </TitlesOfParts>
  <Company>EHR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Whitney, Mark  (VP Strategy)</dc:creator>
  <cp:lastModifiedBy>Whitney, Mark  (VP Strategy)</cp:lastModifiedBy>
  <cp:revision>2</cp:revision>
  <dcterms:created xsi:type="dcterms:W3CDTF">2024-01-24T17:49:26Z</dcterms:created>
  <dcterms:modified xsi:type="dcterms:W3CDTF">2024-01-25T15:45:29Z</dcterms:modified>
</cp:coreProperties>
</file>